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Space Mono" charset="1" panose="02000509040000020004"/>
      <p:regular r:id="rId11"/>
    </p:embeddedFont>
    <p:embeddedFont>
      <p:font typeface="Space Mono Bold" charset="1" panose="02000809030000020004"/>
      <p:regular r:id="rId12"/>
    </p:embeddedFont>
    <p:embeddedFont>
      <p:font typeface="Space Mono Italics" charset="1" panose="02000509090000090004"/>
      <p:regular r:id="rId13"/>
    </p:embeddedFont>
    <p:embeddedFont>
      <p:font typeface="Space Mono Bold Italics" charset="1" panose="02000809040000090004"/>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jpe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618527" y="-1745836"/>
            <a:ext cx="6304087" cy="6304087"/>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915273" y="5804957"/>
            <a:ext cx="2284867" cy="2284867"/>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750164"/>
            <a:ext cx="1880837" cy="1880837"/>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193410" y="4082284"/>
            <a:ext cx="951933" cy="951933"/>
          </a:xfrm>
          <a:prstGeom prst="rect">
            <a:avLst/>
          </a:prstGeom>
        </p:spPr>
      </p:pic>
      <p:sp>
        <p:nvSpPr>
          <p:cNvPr name="TextBox 7" id="7"/>
          <p:cNvSpPr txBox="true"/>
          <p:nvPr/>
        </p:nvSpPr>
        <p:spPr>
          <a:xfrm rot="0">
            <a:off x="2009140" y="3421604"/>
            <a:ext cx="8507318" cy="1966951"/>
          </a:xfrm>
          <a:prstGeom prst="rect">
            <a:avLst/>
          </a:prstGeom>
        </p:spPr>
        <p:txBody>
          <a:bodyPr anchor="t" rtlCol="false" tIns="0" lIns="0" bIns="0" rIns="0">
            <a:spAutoFit/>
          </a:bodyPr>
          <a:lstStyle/>
          <a:p>
            <a:pPr>
              <a:lnSpc>
                <a:spcPts val="16010"/>
              </a:lnSpc>
              <a:spcBef>
                <a:spcPct val="0"/>
              </a:spcBef>
            </a:pPr>
            <a:r>
              <a:rPr lang="en-US" sz="11435">
                <a:solidFill>
                  <a:srgbClr val="FFDE59"/>
                </a:solidFill>
                <a:latin typeface="Archivo Black"/>
              </a:rPr>
              <a:t>QUANTUM</a:t>
            </a:r>
          </a:p>
        </p:txBody>
      </p:sp>
      <p:sp>
        <p:nvSpPr>
          <p:cNvPr name="TextBox 8" id="8"/>
          <p:cNvSpPr txBox="true"/>
          <p:nvPr/>
        </p:nvSpPr>
        <p:spPr>
          <a:xfrm rot="0">
            <a:off x="2009140" y="4782618"/>
            <a:ext cx="8507318" cy="1700879"/>
          </a:xfrm>
          <a:prstGeom prst="rect">
            <a:avLst/>
          </a:prstGeom>
        </p:spPr>
        <p:txBody>
          <a:bodyPr anchor="t" rtlCol="false" tIns="0" lIns="0" bIns="0" rIns="0">
            <a:spAutoFit/>
          </a:bodyPr>
          <a:lstStyle/>
          <a:p>
            <a:pPr>
              <a:lnSpc>
                <a:spcPts val="13875"/>
              </a:lnSpc>
              <a:spcBef>
                <a:spcPct val="0"/>
              </a:spcBef>
            </a:pPr>
            <a:r>
              <a:rPr lang="en-US" sz="9911" spc="-198">
                <a:solidFill>
                  <a:srgbClr val="FFFFFF"/>
                </a:solidFill>
                <a:latin typeface="Archivo Black"/>
              </a:rPr>
              <a:t>COMPUTING</a:t>
            </a:r>
          </a:p>
        </p:txBody>
      </p:sp>
      <p:sp>
        <p:nvSpPr>
          <p:cNvPr name="TextBox 9" id="9"/>
          <p:cNvSpPr txBox="true"/>
          <p:nvPr/>
        </p:nvSpPr>
        <p:spPr>
          <a:xfrm rot="0">
            <a:off x="2009140" y="6783243"/>
            <a:ext cx="8507318" cy="356235"/>
          </a:xfrm>
          <a:prstGeom prst="rect">
            <a:avLst/>
          </a:prstGeom>
        </p:spPr>
        <p:txBody>
          <a:bodyPr anchor="t" rtlCol="false" tIns="0" lIns="0" bIns="0" rIns="0">
            <a:spAutoFit/>
          </a:bodyPr>
          <a:lstStyle/>
          <a:p>
            <a:pPr>
              <a:lnSpc>
                <a:spcPts val="2939"/>
              </a:lnSpc>
              <a:spcBef>
                <a:spcPct val="0"/>
              </a:spcBef>
            </a:pPr>
            <a:r>
              <a:rPr lang="en-US" sz="2099">
                <a:solidFill>
                  <a:srgbClr val="FFFFFF"/>
                </a:solidFill>
                <a:latin typeface="Space Mono"/>
              </a:rPr>
              <a:t>A Brief Intro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79097" y="425205"/>
            <a:ext cx="1816552" cy="1816552"/>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272101" y="-3152044"/>
            <a:ext cx="6304087" cy="6304087"/>
          </a:xfrm>
          <a:prstGeom prst="rect">
            <a:avLst/>
          </a:prstGeom>
        </p:spPr>
      </p:pic>
      <p:grpSp>
        <p:nvGrpSpPr>
          <p:cNvPr name="Group 4" id="4"/>
          <p:cNvGrpSpPr>
            <a:grpSpLocks noChangeAspect="true"/>
          </p:cNvGrpSpPr>
          <p:nvPr/>
        </p:nvGrpSpPr>
        <p:grpSpPr>
          <a:xfrm rot="0">
            <a:off x="7663936" y="559945"/>
            <a:ext cx="4567887" cy="4567887"/>
            <a:chOff x="0" y="0"/>
            <a:chExt cx="6350000" cy="6350000"/>
          </a:xfrm>
        </p:grpSpPr>
        <p:sp>
          <p:nvSpPr>
            <p:cNvPr name="Freeform 5" id="5"/>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1575" r="-2611" t="0" b="-4166"/>
              </a:stretch>
            </a:blipFill>
          </p:spPr>
        </p:sp>
      </p:grpSp>
      <p:grpSp>
        <p:nvGrpSpPr>
          <p:cNvPr name="Group 6" id="6"/>
          <p:cNvGrpSpPr>
            <a:grpSpLocks noChangeAspect="true"/>
          </p:cNvGrpSpPr>
          <p:nvPr/>
        </p:nvGrpSpPr>
        <p:grpSpPr>
          <a:xfrm rot="0">
            <a:off x="12691413" y="559945"/>
            <a:ext cx="4567887" cy="4567887"/>
            <a:chOff x="0" y="0"/>
            <a:chExt cx="6350000" cy="6350000"/>
          </a:xfrm>
        </p:grpSpPr>
        <p:sp>
          <p:nvSpPr>
            <p:cNvPr name="Freeform 7" id="7"/>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0" r="-9199" t="-2216" b="-6960"/>
              </a:stretch>
            </a:blipFill>
          </p:spPr>
        </p:sp>
      </p:grpSp>
      <p:sp>
        <p:nvSpPr>
          <p:cNvPr name="TextBox 8" id="8"/>
          <p:cNvSpPr txBox="true"/>
          <p:nvPr/>
        </p:nvSpPr>
        <p:spPr>
          <a:xfrm rot="0">
            <a:off x="1787373" y="6591262"/>
            <a:ext cx="3018500" cy="1895662"/>
          </a:xfrm>
          <a:prstGeom prst="rect">
            <a:avLst/>
          </a:prstGeom>
        </p:spPr>
        <p:txBody>
          <a:bodyPr anchor="t" rtlCol="false" tIns="0" lIns="0" bIns="0" rIns="0">
            <a:spAutoFit/>
          </a:bodyPr>
          <a:lstStyle/>
          <a:p>
            <a:pPr>
              <a:lnSpc>
                <a:spcPts val="1564"/>
              </a:lnSpc>
              <a:spcBef>
                <a:spcPct val="0"/>
              </a:spcBef>
            </a:pPr>
            <a:r>
              <a:rPr lang="en-US" sz="1117">
                <a:solidFill>
                  <a:srgbClr val="FFFFFF"/>
                </a:solidFill>
                <a:latin typeface="Space Mono"/>
              </a:rPr>
              <a:t>A quantum register composed of three qubits can store in a given moment of time all eight numbers in a quantum superposition. This is quite remarkable that all eight numbers are physically present in the register but it should be no more surprising than a qubit being both in state 0 and 1 at the same time.</a:t>
            </a:r>
          </a:p>
        </p:txBody>
      </p:sp>
      <p:sp>
        <p:nvSpPr>
          <p:cNvPr name="TextBox 9" id="9"/>
          <p:cNvSpPr txBox="true"/>
          <p:nvPr/>
        </p:nvSpPr>
        <p:spPr>
          <a:xfrm rot="0">
            <a:off x="1787373" y="5968062"/>
            <a:ext cx="3216331" cy="27368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Archivo Black"/>
              </a:rPr>
              <a:t>QUANTUM REGISTERS</a:t>
            </a:r>
          </a:p>
        </p:txBody>
      </p:sp>
      <p:sp>
        <p:nvSpPr>
          <p:cNvPr name="TextBox 10" id="10"/>
          <p:cNvSpPr txBox="true"/>
          <p:nvPr/>
        </p:nvSpPr>
        <p:spPr>
          <a:xfrm rot="0">
            <a:off x="5755102" y="6591262"/>
            <a:ext cx="2988559" cy="2086162"/>
          </a:xfrm>
          <a:prstGeom prst="rect">
            <a:avLst/>
          </a:prstGeom>
        </p:spPr>
        <p:txBody>
          <a:bodyPr anchor="t" rtlCol="false" tIns="0" lIns="0" bIns="0" rIns="0">
            <a:spAutoFit/>
          </a:bodyPr>
          <a:lstStyle/>
          <a:p>
            <a:pPr>
              <a:lnSpc>
                <a:spcPts val="1564"/>
              </a:lnSpc>
              <a:spcBef>
                <a:spcPct val="0"/>
              </a:spcBef>
            </a:pPr>
            <a:r>
              <a:rPr lang="en-US" sz="1117">
                <a:solidFill>
                  <a:srgbClr val="FFFFFF"/>
                </a:solidFill>
                <a:latin typeface="Space Mono"/>
              </a:rPr>
              <a:t>A one bit can store one of the digits ‘0’ and ‘1’. Likewise, a two bit memory can store one of the binary numbers ‘00’, ‘01’, ‘10’ and ‘11’. But these memories can store only a single number at a time.In contrast, a quantum superposition state allows a qubit to store ‘0’ and ‘1’ simultaneously. Two qubits can store all the four binary numbers.</a:t>
            </a:r>
          </a:p>
        </p:txBody>
      </p:sp>
      <p:sp>
        <p:nvSpPr>
          <p:cNvPr name="TextBox 11" id="11"/>
          <p:cNvSpPr txBox="true"/>
          <p:nvPr/>
        </p:nvSpPr>
        <p:spPr>
          <a:xfrm rot="0">
            <a:off x="5755102" y="5968062"/>
            <a:ext cx="3216331" cy="27368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Archivo Black"/>
              </a:rPr>
              <a:t>QUANTUM PARALLELISM</a:t>
            </a:r>
          </a:p>
        </p:txBody>
      </p:sp>
      <p:sp>
        <p:nvSpPr>
          <p:cNvPr name="TextBox 12" id="12"/>
          <p:cNvSpPr txBox="true"/>
          <p:nvPr/>
        </p:nvSpPr>
        <p:spPr>
          <a:xfrm rot="0">
            <a:off x="9722831" y="6581737"/>
            <a:ext cx="2985528" cy="2704017"/>
          </a:xfrm>
          <a:prstGeom prst="rect">
            <a:avLst/>
          </a:prstGeom>
        </p:spPr>
        <p:txBody>
          <a:bodyPr anchor="t" rtlCol="false" tIns="0" lIns="0" bIns="0" rIns="0">
            <a:spAutoFit/>
          </a:bodyPr>
          <a:lstStyle/>
          <a:p>
            <a:pPr>
              <a:lnSpc>
                <a:spcPts val="1704"/>
              </a:lnSpc>
            </a:pPr>
            <a:r>
              <a:rPr lang="en-US" sz="1217">
                <a:solidFill>
                  <a:srgbClr val="FFFFFF"/>
                </a:solidFill>
                <a:latin typeface="Space Mono"/>
              </a:rPr>
              <a:t>The concept of Quantum interference can be explained with the famous Single particle interference effect. This says that whenever a photon is passed through a half silvered mirror it splits and the probability that the photon travels in both directions is equal. This means that the photon travels in both the directions simultaneously.</a:t>
            </a:r>
          </a:p>
          <a:p>
            <a:pPr>
              <a:lnSpc>
                <a:spcPts val="1564"/>
              </a:lnSpc>
              <a:spcBef>
                <a:spcPct val="0"/>
              </a:spcBef>
            </a:pPr>
          </a:p>
        </p:txBody>
      </p:sp>
      <p:sp>
        <p:nvSpPr>
          <p:cNvPr name="TextBox 13" id="13"/>
          <p:cNvSpPr txBox="true"/>
          <p:nvPr/>
        </p:nvSpPr>
        <p:spPr>
          <a:xfrm rot="0">
            <a:off x="9722831" y="5968062"/>
            <a:ext cx="3216331" cy="27368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Archivo Black"/>
              </a:rPr>
              <a:t>QUANTUM INTERFERENCE</a:t>
            </a:r>
          </a:p>
        </p:txBody>
      </p:sp>
      <p:sp>
        <p:nvSpPr>
          <p:cNvPr name="TextBox 14" id="14"/>
          <p:cNvSpPr txBox="true"/>
          <p:nvPr/>
        </p:nvSpPr>
        <p:spPr>
          <a:xfrm rot="0">
            <a:off x="13690560" y="6591262"/>
            <a:ext cx="2985528" cy="3229162"/>
          </a:xfrm>
          <a:prstGeom prst="rect">
            <a:avLst/>
          </a:prstGeom>
        </p:spPr>
        <p:txBody>
          <a:bodyPr anchor="t" rtlCol="false" tIns="0" lIns="0" bIns="0" rIns="0">
            <a:spAutoFit/>
          </a:bodyPr>
          <a:lstStyle/>
          <a:p>
            <a:pPr>
              <a:lnSpc>
                <a:spcPts val="1564"/>
              </a:lnSpc>
              <a:spcBef>
                <a:spcPct val="0"/>
              </a:spcBef>
            </a:pPr>
            <a:r>
              <a:rPr lang="en-US" sz="1117">
                <a:solidFill>
                  <a:srgbClr val="FFFFFF"/>
                </a:solidFill>
                <a:latin typeface="Space Mono"/>
              </a:rPr>
              <a:t>When two quantum systems are created while conserving some property, their state vectors are correlated, or entangled. For example, when two photons are created, and their spin conserved, as it must, one photon has a spin of ‘1’ and ‘-1’. By measuring one of the state vectors of the photon, the state vector collapses into a knowable state. Instantaneously and automatically, the state vector of the other photon collapses into the other knowable state. There are no forces involved and no explanation of the mechanism.</a:t>
            </a:r>
          </a:p>
        </p:txBody>
      </p:sp>
      <p:sp>
        <p:nvSpPr>
          <p:cNvPr name="TextBox 15" id="15"/>
          <p:cNvSpPr txBox="true"/>
          <p:nvPr/>
        </p:nvSpPr>
        <p:spPr>
          <a:xfrm rot="0">
            <a:off x="13690560" y="5968062"/>
            <a:ext cx="3216331" cy="54991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Archivo Black"/>
              </a:rPr>
              <a:t>ENTANGLEMENT AND QUANTUM TELEPORTATION</a:t>
            </a:r>
          </a:p>
        </p:txBody>
      </p:sp>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187969" y="3382727"/>
            <a:ext cx="951933" cy="951933"/>
          </a:xfrm>
          <a:prstGeom prst="rect">
            <a:avLst/>
          </a:prstGeom>
        </p:spPr>
      </p:pic>
      <p:pic>
        <p:nvPicPr>
          <p:cNvPr name="Picture 17" id="1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783333" y="3382727"/>
            <a:ext cx="951933" cy="951933"/>
          </a:xfrm>
          <a:prstGeom prst="rect">
            <a:avLst/>
          </a:prstGeom>
        </p:spPr>
      </p:pic>
      <p:sp>
        <p:nvSpPr>
          <p:cNvPr name="TextBox 18" id="18"/>
          <p:cNvSpPr txBox="true"/>
          <p:nvPr/>
        </p:nvSpPr>
        <p:spPr>
          <a:xfrm rot="0">
            <a:off x="1787373" y="2603707"/>
            <a:ext cx="5090895" cy="1704975"/>
          </a:xfrm>
          <a:prstGeom prst="rect">
            <a:avLst/>
          </a:prstGeom>
        </p:spPr>
        <p:txBody>
          <a:bodyPr anchor="t" rtlCol="false" tIns="0" lIns="0" bIns="0" rIns="0">
            <a:spAutoFit/>
          </a:bodyPr>
          <a:lstStyle/>
          <a:p>
            <a:pPr>
              <a:lnSpc>
                <a:spcPts val="6720"/>
              </a:lnSpc>
            </a:pPr>
            <a:r>
              <a:rPr lang="en-US" sz="5600" spc="-112">
                <a:solidFill>
                  <a:srgbClr val="FFFFFF"/>
                </a:solidFill>
                <a:latin typeface="Archivo Black"/>
              </a:rPr>
              <a:t>Lets take it Further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7640" y="3293944"/>
            <a:ext cx="934294" cy="934294"/>
          </a:xfrm>
          <a:prstGeom prst="rect">
            <a:avLst/>
          </a:prstGeom>
        </p:spPr>
      </p:pic>
      <p:sp>
        <p:nvSpPr>
          <p:cNvPr name="TextBox 3" id="3"/>
          <p:cNvSpPr txBox="true"/>
          <p:nvPr/>
        </p:nvSpPr>
        <p:spPr>
          <a:xfrm rot="0">
            <a:off x="3061562" y="3534153"/>
            <a:ext cx="5428399" cy="455781"/>
          </a:xfrm>
          <a:prstGeom prst="rect">
            <a:avLst/>
          </a:prstGeom>
        </p:spPr>
        <p:txBody>
          <a:bodyPr anchor="t" rtlCol="false" tIns="0" lIns="0" bIns="0" rIns="0">
            <a:spAutoFit/>
          </a:bodyPr>
          <a:lstStyle/>
          <a:p>
            <a:pPr>
              <a:lnSpc>
                <a:spcPts val="3753"/>
              </a:lnSpc>
              <a:spcBef>
                <a:spcPct val="0"/>
              </a:spcBef>
            </a:pPr>
            <a:r>
              <a:rPr lang="en-US" sz="2680">
                <a:solidFill>
                  <a:srgbClr val="FFFFFF"/>
                </a:solidFill>
                <a:latin typeface="Space Mono"/>
              </a:rPr>
              <a:t>Encryption technology</a:t>
            </a:r>
          </a:p>
        </p:txBody>
      </p:sp>
      <p:sp>
        <p:nvSpPr>
          <p:cNvPr name="TextBox 4" id="4"/>
          <p:cNvSpPr txBox="true"/>
          <p:nvPr/>
        </p:nvSpPr>
        <p:spPr>
          <a:xfrm rot="0">
            <a:off x="1446418" y="3551012"/>
            <a:ext cx="776738" cy="368645"/>
          </a:xfrm>
          <a:prstGeom prst="rect">
            <a:avLst/>
          </a:prstGeom>
        </p:spPr>
        <p:txBody>
          <a:bodyPr anchor="t" rtlCol="false" tIns="0" lIns="0" bIns="0" rIns="0">
            <a:spAutoFit/>
          </a:bodyPr>
          <a:lstStyle/>
          <a:p>
            <a:pPr algn="ctr">
              <a:lnSpc>
                <a:spcPts val="2978"/>
              </a:lnSpc>
              <a:spcBef>
                <a:spcPct val="0"/>
              </a:spcBef>
            </a:pPr>
            <a:r>
              <a:rPr lang="en-US" sz="2127">
                <a:solidFill>
                  <a:srgbClr val="FFFFFF"/>
                </a:solidFill>
                <a:latin typeface="Archivo Black"/>
              </a:rPr>
              <a:t>01</a:t>
            </a:r>
          </a:p>
        </p:txBody>
      </p:sp>
      <p:sp>
        <p:nvSpPr>
          <p:cNvPr name="TextBox 5" id="5"/>
          <p:cNvSpPr txBox="true"/>
          <p:nvPr/>
        </p:nvSpPr>
        <p:spPr>
          <a:xfrm rot="0">
            <a:off x="2771102" y="1135541"/>
            <a:ext cx="12745795" cy="942975"/>
          </a:xfrm>
          <a:prstGeom prst="rect">
            <a:avLst/>
          </a:prstGeom>
        </p:spPr>
        <p:txBody>
          <a:bodyPr anchor="t" rtlCol="false" tIns="0" lIns="0" bIns="0" rIns="0">
            <a:spAutoFit/>
          </a:bodyPr>
          <a:lstStyle/>
          <a:p>
            <a:pPr algn="ctr">
              <a:lnSpc>
                <a:spcPts val="7391"/>
              </a:lnSpc>
            </a:pPr>
            <a:r>
              <a:rPr lang="en-US" sz="6159" spc="-123">
                <a:solidFill>
                  <a:srgbClr val="FFFFFF"/>
                </a:solidFill>
                <a:latin typeface="Archivo Black"/>
              </a:rPr>
              <a:t>Applications</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794079" y="3293944"/>
            <a:ext cx="934294" cy="934294"/>
          </a:xfrm>
          <a:prstGeom prst="rect">
            <a:avLst/>
          </a:prstGeom>
        </p:spPr>
      </p:pic>
      <p:sp>
        <p:nvSpPr>
          <p:cNvPr name="TextBox 7" id="7"/>
          <p:cNvSpPr txBox="true"/>
          <p:nvPr/>
        </p:nvSpPr>
        <p:spPr>
          <a:xfrm rot="0">
            <a:off x="11488001" y="3269319"/>
            <a:ext cx="5428399" cy="932031"/>
          </a:xfrm>
          <a:prstGeom prst="rect">
            <a:avLst/>
          </a:prstGeom>
        </p:spPr>
        <p:txBody>
          <a:bodyPr anchor="t" rtlCol="false" tIns="0" lIns="0" bIns="0" rIns="0">
            <a:spAutoFit/>
          </a:bodyPr>
          <a:lstStyle/>
          <a:p>
            <a:pPr>
              <a:lnSpc>
                <a:spcPts val="3753"/>
              </a:lnSpc>
              <a:spcBef>
                <a:spcPct val="0"/>
              </a:spcBef>
            </a:pPr>
            <a:r>
              <a:rPr lang="en-US" sz="2680">
                <a:solidFill>
                  <a:srgbClr val="FFFFFF"/>
                </a:solidFill>
                <a:latin typeface="Space Mono"/>
              </a:rPr>
              <a:t>Ultra secure and super dense communication </a:t>
            </a:r>
          </a:p>
        </p:txBody>
      </p:sp>
      <p:sp>
        <p:nvSpPr>
          <p:cNvPr name="TextBox 8" id="8"/>
          <p:cNvSpPr txBox="true"/>
          <p:nvPr/>
        </p:nvSpPr>
        <p:spPr>
          <a:xfrm rot="0">
            <a:off x="9872857" y="3551012"/>
            <a:ext cx="776738" cy="368645"/>
          </a:xfrm>
          <a:prstGeom prst="rect">
            <a:avLst/>
          </a:prstGeom>
        </p:spPr>
        <p:txBody>
          <a:bodyPr anchor="t" rtlCol="false" tIns="0" lIns="0" bIns="0" rIns="0">
            <a:spAutoFit/>
          </a:bodyPr>
          <a:lstStyle/>
          <a:p>
            <a:pPr algn="ctr">
              <a:lnSpc>
                <a:spcPts val="2978"/>
              </a:lnSpc>
              <a:spcBef>
                <a:spcPct val="0"/>
              </a:spcBef>
            </a:pPr>
            <a:r>
              <a:rPr lang="en-US" sz="2127">
                <a:solidFill>
                  <a:srgbClr val="FFFFFF"/>
                </a:solidFill>
                <a:latin typeface="Archivo Black"/>
              </a:rPr>
              <a:t>02</a:t>
            </a:r>
          </a:p>
        </p:txBody>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9620" y="4799737"/>
            <a:ext cx="934294" cy="934294"/>
          </a:xfrm>
          <a:prstGeom prst="rect">
            <a:avLst/>
          </a:prstGeom>
        </p:spPr>
      </p:pic>
      <p:sp>
        <p:nvSpPr>
          <p:cNvPr name="TextBox 10" id="10"/>
          <p:cNvSpPr txBox="true"/>
          <p:nvPr/>
        </p:nvSpPr>
        <p:spPr>
          <a:xfrm rot="0">
            <a:off x="3063542" y="4775113"/>
            <a:ext cx="5428399" cy="932031"/>
          </a:xfrm>
          <a:prstGeom prst="rect">
            <a:avLst/>
          </a:prstGeom>
        </p:spPr>
        <p:txBody>
          <a:bodyPr anchor="t" rtlCol="false" tIns="0" lIns="0" bIns="0" rIns="0">
            <a:spAutoFit/>
          </a:bodyPr>
          <a:lstStyle/>
          <a:p>
            <a:pPr>
              <a:lnSpc>
                <a:spcPts val="3753"/>
              </a:lnSpc>
              <a:spcBef>
                <a:spcPct val="0"/>
              </a:spcBef>
            </a:pPr>
            <a:r>
              <a:rPr lang="en-US" sz="2680">
                <a:solidFill>
                  <a:srgbClr val="FFFFFF"/>
                </a:solidFill>
                <a:latin typeface="Space Mono"/>
              </a:rPr>
              <a:t>Improved error correction and error detection</a:t>
            </a:r>
          </a:p>
        </p:txBody>
      </p:sp>
      <p:sp>
        <p:nvSpPr>
          <p:cNvPr name="TextBox 11" id="11"/>
          <p:cNvSpPr txBox="true"/>
          <p:nvPr/>
        </p:nvSpPr>
        <p:spPr>
          <a:xfrm rot="0">
            <a:off x="1448398" y="5056806"/>
            <a:ext cx="776738" cy="368645"/>
          </a:xfrm>
          <a:prstGeom prst="rect">
            <a:avLst/>
          </a:prstGeom>
        </p:spPr>
        <p:txBody>
          <a:bodyPr anchor="t" rtlCol="false" tIns="0" lIns="0" bIns="0" rIns="0">
            <a:spAutoFit/>
          </a:bodyPr>
          <a:lstStyle/>
          <a:p>
            <a:pPr algn="ctr">
              <a:lnSpc>
                <a:spcPts val="2978"/>
              </a:lnSpc>
              <a:spcBef>
                <a:spcPct val="0"/>
              </a:spcBef>
            </a:pPr>
            <a:r>
              <a:rPr lang="en-US" sz="2127">
                <a:solidFill>
                  <a:srgbClr val="FFFFFF"/>
                </a:solidFill>
                <a:latin typeface="Archivo Black"/>
              </a:rPr>
              <a:t>03</a:t>
            </a:r>
          </a:p>
        </p:txBody>
      </p:sp>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796059" y="4799737"/>
            <a:ext cx="934294" cy="934294"/>
          </a:xfrm>
          <a:prstGeom prst="rect">
            <a:avLst/>
          </a:prstGeom>
        </p:spPr>
      </p:pic>
      <p:sp>
        <p:nvSpPr>
          <p:cNvPr name="TextBox 13" id="13"/>
          <p:cNvSpPr txBox="true"/>
          <p:nvPr/>
        </p:nvSpPr>
        <p:spPr>
          <a:xfrm rot="0">
            <a:off x="11489981" y="5039946"/>
            <a:ext cx="5428399" cy="455781"/>
          </a:xfrm>
          <a:prstGeom prst="rect">
            <a:avLst/>
          </a:prstGeom>
        </p:spPr>
        <p:txBody>
          <a:bodyPr anchor="t" rtlCol="false" tIns="0" lIns="0" bIns="0" rIns="0">
            <a:spAutoFit/>
          </a:bodyPr>
          <a:lstStyle/>
          <a:p>
            <a:pPr>
              <a:lnSpc>
                <a:spcPts val="3753"/>
              </a:lnSpc>
              <a:spcBef>
                <a:spcPct val="0"/>
              </a:spcBef>
            </a:pPr>
            <a:r>
              <a:rPr lang="en-US" sz="2680">
                <a:solidFill>
                  <a:srgbClr val="FFFFFF"/>
                </a:solidFill>
                <a:latin typeface="Space Mono"/>
              </a:rPr>
              <a:t>Molecular simulations</a:t>
            </a:r>
          </a:p>
        </p:txBody>
      </p:sp>
      <p:sp>
        <p:nvSpPr>
          <p:cNvPr name="TextBox 14" id="14"/>
          <p:cNvSpPr txBox="true"/>
          <p:nvPr/>
        </p:nvSpPr>
        <p:spPr>
          <a:xfrm rot="0">
            <a:off x="9874837" y="5056806"/>
            <a:ext cx="776738" cy="368645"/>
          </a:xfrm>
          <a:prstGeom prst="rect">
            <a:avLst/>
          </a:prstGeom>
        </p:spPr>
        <p:txBody>
          <a:bodyPr anchor="t" rtlCol="false" tIns="0" lIns="0" bIns="0" rIns="0">
            <a:spAutoFit/>
          </a:bodyPr>
          <a:lstStyle/>
          <a:p>
            <a:pPr algn="ctr">
              <a:lnSpc>
                <a:spcPts val="2978"/>
              </a:lnSpc>
              <a:spcBef>
                <a:spcPct val="0"/>
              </a:spcBef>
            </a:pPr>
            <a:r>
              <a:rPr lang="en-US" sz="2127">
                <a:solidFill>
                  <a:srgbClr val="FFFFFF"/>
                </a:solidFill>
                <a:latin typeface="Archivo Black"/>
              </a:rPr>
              <a:t>04</a:t>
            </a:r>
          </a:p>
        </p:txBody>
      </p:sp>
      <p:pic>
        <p:nvPicPr>
          <p:cNvPr name="Picture 15" id="1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9620" y="6305531"/>
            <a:ext cx="934294" cy="934294"/>
          </a:xfrm>
          <a:prstGeom prst="rect">
            <a:avLst/>
          </a:prstGeom>
        </p:spPr>
      </p:pic>
      <p:sp>
        <p:nvSpPr>
          <p:cNvPr name="TextBox 16" id="16"/>
          <p:cNvSpPr txBox="true"/>
          <p:nvPr/>
        </p:nvSpPr>
        <p:spPr>
          <a:xfrm rot="0">
            <a:off x="3063542" y="6545740"/>
            <a:ext cx="5428399" cy="455781"/>
          </a:xfrm>
          <a:prstGeom prst="rect">
            <a:avLst/>
          </a:prstGeom>
        </p:spPr>
        <p:txBody>
          <a:bodyPr anchor="t" rtlCol="false" tIns="0" lIns="0" bIns="0" rIns="0">
            <a:spAutoFit/>
          </a:bodyPr>
          <a:lstStyle/>
          <a:p>
            <a:pPr>
              <a:lnSpc>
                <a:spcPts val="3753"/>
              </a:lnSpc>
              <a:spcBef>
                <a:spcPct val="0"/>
              </a:spcBef>
            </a:pPr>
            <a:r>
              <a:rPr lang="en-US" sz="2680">
                <a:solidFill>
                  <a:srgbClr val="FFFFFF"/>
                </a:solidFill>
                <a:latin typeface="Space Mono"/>
              </a:rPr>
              <a:t>True Randomness</a:t>
            </a:r>
          </a:p>
        </p:txBody>
      </p:sp>
      <p:sp>
        <p:nvSpPr>
          <p:cNvPr name="TextBox 17" id="17"/>
          <p:cNvSpPr txBox="true"/>
          <p:nvPr/>
        </p:nvSpPr>
        <p:spPr>
          <a:xfrm rot="0">
            <a:off x="1448398" y="6562599"/>
            <a:ext cx="776738" cy="368645"/>
          </a:xfrm>
          <a:prstGeom prst="rect">
            <a:avLst/>
          </a:prstGeom>
        </p:spPr>
        <p:txBody>
          <a:bodyPr anchor="t" rtlCol="false" tIns="0" lIns="0" bIns="0" rIns="0">
            <a:spAutoFit/>
          </a:bodyPr>
          <a:lstStyle/>
          <a:p>
            <a:pPr algn="ctr">
              <a:lnSpc>
                <a:spcPts val="2978"/>
              </a:lnSpc>
              <a:spcBef>
                <a:spcPct val="0"/>
              </a:spcBef>
            </a:pPr>
            <a:r>
              <a:rPr lang="en-US" sz="2127">
                <a:solidFill>
                  <a:srgbClr val="FFFFFF"/>
                </a:solidFill>
                <a:latin typeface="Archivo Black"/>
              </a:rPr>
              <a:t>05</a:t>
            </a:r>
          </a:p>
        </p:txBody>
      </p:sp>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796059" y="6305531"/>
            <a:ext cx="934294" cy="934294"/>
          </a:xfrm>
          <a:prstGeom prst="rect">
            <a:avLst/>
          </a:prstGeom>
        </p:spPr>
      </p:pic>
      <p:sp>
        <p:nvSpPr>
          <p:cNvPr name="TextBox 19" id="19"/>
          <p:cNvSpPr txBox="true"/>
          <p:nvPr/>
        </p:nvSpPr>
        <p:spPr>
          <a:xfrm rot="0">
            <a:off x="11489981" y="6545740"/>
            <a:ext cx="5428399" cy="455781"/>
          </a:xfrm>
          <a:prstGeom prst="rect">
            <a:avLst/>
          </a:prstGeom>
        </p:spPr>
        <p:txBody>
          <a:bodyPr anchor="t" rtlCol="false" tIns="0" lIns="0" bIns="0" rIns="0">
            <a:spAutoFit/>
          </a:bodyPr>
          <a:lstStyle/>
          <a:p>
            <a:pPr>
              <a:lnSpc>
                <a:spcPts val="3753"/>
              </a:lnSpc>
              <a:spcBef>
                <a:spcPct val="0"/>
              </a:spcBef>
            </a:pPr>
            <a:r>
              <a:rPr lang="en-US" sz="2680">
                <a:solidFill>
                  <a:srgbClr val="FFFFFF"/>
                </a:solidFill>
                <a:latin typeface="Space Mono"/>
              </a:rPr>
              <a:t>Artificial Intelligence</a:t>
            </a:r>
          </a:p>
        </p:txBody>
      </p:sp>
      <p:sp>
        <p:nvSpPr>
          <p:cNvPr name="TextBox 20" id="20"/>
          <p:cNvSpPr txBox="true"/>
          <p:nvPr/>
        </p:nvSpPr>
        <p:spPr>
          <a:xfrm rot="0">
            <a:off x="9874837" y="6562599"/>
            <a:ext cx="776738" cy="368645"/>
          </a:xfrm>
          <a:prstGeom prst="rect">
            <a:avLst/>
          </a:prstGeom>
        </p:spPr>
        <p:txBody>
          <a:bodyPr anchor="t" rtlCol="false" tIns="0" lIns="0" bIns="0" rIns="0">
            <a:spAutoFit/>
          </a:bodyPr>
          <a:lstStyle/>
          <a:p>
            <a:pPr algn="ctr">
              <a:lnSpc>
                <a:spcPts val="2978"/>
              </a:lnSpc>
              <a:spcBef>
                <a:spcPct val="0"/>
              </a:spcBef>
            </a:pPr>
            <a:r>
              <a:rPr lang="en-US" sz="2127">
                <a:solidFill>
                  <a:srgbClr val="FFFFFF"/>
                </a:solidFill>
                <a:latin typeface="Archivo Black"/>
              </a:rPr>
              <a:t>06</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923308" y="-1307292"/>
            <a:ext cx="4671984" cy="4671984"/>
          </a:xfrm>
          <a:prstGeom prst="rect">
            <a:avLst/>
          </a:prstGeom>
        </p:spPr>
      </p:pic>
      <p:sp>
        <p:nvSpPr>
          <p:cNvPr name="TextBox 4" id="4"/>
          <p:cNvSpPr txBox="true"/>
          <p:nvPr/>
        </p:nvSpPr>
        <p:spPr>
          <a:xfrm rot="0">
            <a:off x="2526091" y="3856441"/>
            <a:ext cx="13235817" cy="1942612"/>
          </a:xfrm>
          <a:prstGeom prst="rect">
            <a:avLst/>
          </a:prstGeom>
        </p:spPr>
        <p:txBody>
          <a:bodyPr anchor="t" rtlCol="false" tIns="0" lIns="0" bIns="0" rIns="0">
            <a:spAutoFit/>
          </a:bodyPr>
          <a:lstStyle/>
          <a:p>
            <a:pPr algn="ctr">
              <a:lnSpc>
                <a:spcPts val="15776"/>
              </a:lnSpc>
              <a:spcBef>
                <a:spcPct val="0"/>
              </a:spcBef>
            </a:pPr>
            <a:r>
              <a:rPr lang="en-US" sz="11269" spc="-225">
                <a:solidFill>
                  <a:srgbClr val="D74F11"/>
                </a:solidFill>
                <a:latin typeface="Archivo Black"/>
              </a:rPr>
              <a:t>Conclusion</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07292" y="6922308"/>
            <a:ext cx="4671984" cy="4671984"/>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856594" y="1028700"/>
            <a:ext cx="1391836" cy="1391836"/>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465163" y="3776299"/>
            <a:ext cx="593492" cy="593492"/>
          </a:xfrm>
          <a:prstGeom prst="rect">
            <a:avLst/>
          </a:prstGeom>
        </p:spPr>
      </p:pic>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039570" y="7866464"/>
            <a:ext cx="1391836" cy="1391836"/>
          </a:xfrm>
          <a:prstGeom prst="rect">
            <a:avLst/>
          </a:prstGeom>
        </p:spPr>
      </p:pic>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229345" y="5917209"/>
            <a:ext cx="593492" cy="593492"/>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16106" y="1028700"/>
            <a:ext cx="1408302" cy="1408302"/>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31787" y="5143500"/>
            <a:ext cx="6304087" cy="6304087"/>
          </a:xfrm>
          <a:prstGeom prst="rect">
            <a:avLst/>
          </a:prstGeom>
        </p:spPr>
      </p:pic>
      <p:grpSp>
        <p:nvGrpSpPr>
          <p:cNvPr name="Group 4" id="4"/>
          <p:cNvGrpSpPr>
            <a:grpSpLocks noChangeAspect="true"/>
          </p:cNvGrpSpPr>
          <p:nvPr/>
        </p:nvGrpSpPr>
        <p:grpSpPr>
          <a:xfrm rot="0">
            <a:off x="1787373" y="1992928"/>
            <a:ext cx="6729803" cy="6729776"/>
            <a:chOff x="0" y="0"/>
            <a:chExt cx="6350000" cy="6349975"/>
          </a:xfrm>
        </p:grpSpPr>
        <p:sp>
          <p:nvSpPr>
            <p:cNvPr name="Freeform 5" id="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9485" r="-10513" t="0" b="0"/>
              </a:stretch>
            </a:blip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907080" y="2262034"/>
            <a:ext cx="951933" cy="951933"/>
          </a:xfrm>
          <a:prstGeom prst="rect">
            <a:avLst/>
          </a:prstGeom>
        </p:spPr>
      </p:pic>
      <p:sp>
        <p:nvSpPr>
          <p:cNvPr name="TextBox 7" id="7"/>
          <p:cNvSpPr txBox="true"/>
          <p:nvPr/>
        </p:nvSpPr>
        <p:spPr>
          <a:xfrm rot="0">
            <a:off x="10004910" y="1169403"/>
            <a:ext cx="6726842" cy="857250"/>
          </a:xfrm>
          <a:prstGeom prst="rect">
            <a:avLst/>
          </a:prstGeom>
        </p:spPr>
        <p:txBody>
          <a:bodyPr anchor="t" rtlCol="false" tIns="0" lIns="0" bIns="0" rIns="0">
            <a:spAutoFit/>
          </a:bodyPr>
          <a:lstStyle/>
          <a:p>
            <a:pPr>
              <a:lnSpc>
                <a:spcPts val="6720"/>
              </a:lnSpc>
            </a:pPr>
            <a:r>
              <a:rPr lang="en-US" sz="5600" spc="-112">
                <a:solidFill>
                  <a:srgbClr val="FFFFFF"/>
                </a:solidFill>
                <a:latin typeface="Archivo Black"/>
              </a:rPr>
              <a:t>INTRODUCTION</a:t>
            </a:r>
          </a:p>
        </p:txBody>
      </p:sp>
      <p:sp>
        <p:nvSpPr>
          <p:cNvPr name="TextBox 8" id="8"/>
          <p:cNvSpPr txBox="true"/>
          <p:nvPr/>
        </p:nvSpPr>
        <p:spPr>
          <a:xfrm rot="0">
            <a:off x="10004910" y="2718950"/>
            <a:ext cx="6496040" cy="2707754"/>
          </a:xfrm>
          <a:prstGeom prst="rect">
            <a:avLst/>
          </a:prstGeom>
        </p:spPr>
        <p:txBody>
          <a:bodyPr anchor="t" rtlCol="false" tIns="0" lIns="0" bIns="0" rIns="0">
            <a:spAutoFit/>
          </a:bodyPr>
          <a:lstStyle/>
          <a:p>
            <a:pPr>
              <a:lnSpc>
                <a:spcPts val="1953"/>
              </a:lnSpc>
            </a:pPr>
            <a:r>
              <a:rPr lang="en-US" sz="1395">
                <a:solidFill>
                  <a:srgbClr val="FFFFFF"/>
                </a:solidFill>
                <a:latin typeface="Space Mono"/>
              </a:rPr>
              <a:t>“A PROBLEM IS THE MOTHER OF ALL INVENTIONS ''. This statement holds true in the case of Quantum computers also. Apart from man’s urge for supercomputers, it is the problem as predicted by Gordon Moore, co-founder of Intel that gave rise to the all new emerging and active branch in computers-“Quantum Computers”. The idea of Quantum computers originated in 1980 when P. Benioff thought about the Turing machine. Shor’s algorithm is the first significant problem solved by a quantum approach to excel classical computers.</a:t>
            </a:r>
          </a:p>
          <a:p>
            <a:pPr>
              <a:lnSpc>
                <a:spcPts val="1953"/>
              </a:lnSpc>
              <a:spcBef>
                <a:spcPct val="0"/>
              </a:spcBef>
            </a:pPr>
          </a:p>
        </p:txBody>
      </p:sp>
      <p:sp>
        <p:nvSpPr>
          <p:cNvPr name="TextBox 9" id="9"/>
          <p:cNvSpPr txBox="true"/>
          <p:nvPr/>
        </p:nvSpPr>
        <p:spPr>
          <a:xfrm rot="0">
            <a:off x="10004910" y="5407655"/>
            <a:ext cx="6496040" cy="3450590"/>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Space Mono"/>
              </a:rPr>
              <a:t>Scientists already think about a quantum computer, as a next generation of classical computers. Gershenfeld says that if making transistors smaller and smaller is continued with the same rate as in the past years, then by the year of 2020, the width of a wire in a computer chip will be no more than a size of a single atom. These are sizes for which rules of classical physics no longer apply. Computers designed on today's chip technology will not continue to get cheaper and better. Because of its great power, quantum computers are an attractive next step in computer technology. Around 2030 computers might not have any transistors and chips. Theoretically it can run without energy consumption and is a billion times faster than today’s PIII computers.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001000" y="0"/>
            <a:ext cx="10287000" cy="10287000"/>
            <a:chOff x="0" y="0"/>
            <a:chExt cx="6350000" cy="6350000"/>
          </a:xfrm>
        </p:grpSpPr>
        <p:sp>
          <p:nvSpPr>
            <p:cNvPr name="Freeform 3" id="3"/>
            <p:cNvSpPr/>
            <p:nvPr/>
          </p:nvSpPr>
          <p:spPr>
            <a:xfrm>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2"/>
              <a:stretch>
                <a:fillRect l="-25000" r="-25000" t="0" b="0"/>
              </a:stretch>
            </a:blipFill>
          </p:spPr>
        </p:sp>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523128" y="1574884"/>
            <a:ext cx="951933" cy="951933"/>
          </a:xfrm>
          <a:prstGeom prst="rect">
            <a:avLst/>
          </a:prstGeom>
        </p:spPr>
      </p:pic>
      <p:sp>
        <p:nvSpPr>
          <p:cNvPr name="TextBox 5" id="5"/>
          <p:cNvSpPr txBox="true"/>
          <p:nvPr/>
        </p:nvSpPr>
        <p:spPr>
          <a:xfrm rot="0">
            <a:off x="1787373" y="1019175"/>
            <a:ext cx="6213627" cy="3400425"/>
          </a:xfrm>
          <a:prstGeom prst="rect">
            <a:avLst/>
          </a:prstGeom>
        </p:spPr>
        <p:txBody>
          <a:bodyPr anchor="t" rtlCol="false" tIns="0" lIns="0" bIns="0" rIns="0">
            <a:spAutoFit/>
          </a:bodyPr>
          <a:lstStyle/>
          <a:p>
            <a:pPr>
              <a:lnSpc>
                <a:spcPts val="6720"/>
              </a:lnSpc>
            </a:pPr>
            <a:r>
              <a:rPr lang="en-US" sz="5600" spc="-112">
                <a:solidFill>
                  <a:srgbClr val="FFFFFF"/>
                </a:solidFill>
                <a:latin typeface="Archivo Black"/>
              </a:rPr>
              <a:t>THE TECHNOLOGY OF QUANTUM COMPUTING</a:t>
            </a:r>
          </a:p>
        </p:txBody>
      </p:sp>
      <p:sp>
        <p:nvSpPr>
          <p:cNvPr name="TextBox 6" id="6"/>
          <p:cNvSpPr txBox="true"/>
          <p:nvPr/>
        </p:nvSpPr>
        <p:spPr>
          <a:xfrm rot="0">
            <a:off x="1787373" y="4778267"/>
            <a:ext cx="5407971" cy="2851194"/>
          </a:xfrm>
          <a:prstGeom prst="rect">
            <a:avLst/>
          </a:prstGeom>
        </p:spPr>
        <p:txBody>
          <a:bodyPr anchor="t" rtlCol="false" tIns="0" lIns="0" bIns="0" rIns="0">
            <a:spAutoFit/>
          </a:bodyPr>
          <a:lstStyle/>
          <a:p>
            <a:pPr>
              <a:lnSpc>
                <a:spcPts val="1922"/>
              </a:lnSpc>
              <a:spcBef>
                <a:spcPct val="0"/>
              </a:spcBef>
            </a:pPr>
            <a:r>
              <a:rPr lang="en-US" sz="1373">
                <a:solidFill>
                  <a:srgbClr val="FFFFFF"/>
                </a:solidFill>
                <a:latin typeface="Space Mono"/>
              </a:rPr>
              <a:t>Quantum computers use quantum bits (qubits). Qubits have a quaternary nature. A qubit can exist not only in the states corresponding to the logical values 0 or 1 as in the case of a classical bit, but also in a superposition state. A qubit is a bit of information that can be both zero and one simultaneously (Superposition state). Thus, a computer working on a qubit rather than a standard bit can make calculations using both values simultaneously. “Multi-qubyte systems have a power beyond anything possible with classical computers. </a:t>
            </a:r>
          </a:p>
        </p:txBody>
      </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87373" y="8016704"/>
            <a:ext cx="2144367" cy="674501"/>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815973" y="1028700"/>
            <a:ext cx="546184" cy="546184"/>
          </a:xfrm>
          <a:prstGeom prst="rect">
            <a:avLst/>
          </a:prstGeom>
        </p:spPr>
      </p:pic>
      <p:grpSp>
        <p:nvGrpSpPr>
          <p:cNvPr name="Group 3" id="3"/>
          <p:cNvGrpSpPr>
            <a:grpSpLocks noChangeAspect="true"/>
          </p:cNvGrpSpPr>
          <p:nvPr/>
        </p:nvGrpSpPr>
        <p:grpSpPr>
          <a:xfrm rot="0">
            <a:off x="0" y="2303563"/>
            <a:ext cx="7983437" cy="7983437"/>
            <a:chOff x="0" y="0"/>
            <a:chExt cx="3282950" cy="3282950"/>
          </a:xfrm>
        </p:grpSpPr>
        <p:sp>
          <p:nvSpPr>
            <p:cNvPr name="Freeform 4" id="4"/>
            <p:cNvSpPr/>
            <p:nvPr/>
          </p:nvSpPr>
          <p:spPr>
            <a:xfrm>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4"/>
              <a:stretch>
                <a:fillRect l="-38888" r="-38888" t="0" b="0"/>
              </a:stretch>
            </a:blipFill>
          </p:spPr>
        </p:sp>
      </p:gr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11042901" y="2101599"/>
            <a:ext cx="4331518" cy="6986320"/>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5296242" y="1827596"/>
            <a:ext cx="951933" cy="951933"/>
          </a:xfrm>
          <a:prstGeom prst="rect">
            <a:avLst/>
          </a:prstGeom>
        </p:spPr>
      </p:pic>
      <p:sp>
        <p:nvSpPr>
          <p:cNvPr name="TextBox 7" id="7"/>
          <p:cNvSpPr txBox="true"/>
          <p:nvPr/>
        </p:nvSpPr>
        <p:spPr>
          <a:xfrm rot="0">
            <a:off x="10575344" y="4718320"/>
            <a:ext cx="5266632" cy="1571903"/>
          </a:xfrm>
          <a:prstGeom prst="rect">
            <a:avLst/>
          </a:prstGeom>
        </p:spPr>
        <p:txBody>
          <a:bodyPr anchor="t" rtlCol="false" tIns="0" lIns="0" bIns="0" rIns="0">
            <a:spAutoFit/>
          </a:bodyPr>
          <a:lstStyle/>
          <a:p>
            <a:pPr>
              <a:lnSpc>
                <a:spcPts val="12801"/>
              </a:lnSpc>
              <a:spcBef>
                <a:spcPct val="0"/>
              </a:spcBef>
            </a:pPr>
            <a:r>
              <a:rPr lang="en-US" sz="9143">
                <a:solidFill>
                  <a:srgbClr val="000000"/>
                </a:solidFill>
                <a:latin typeface="Archivo Black"/>
              </a:rPr>
              <a:t>QUBITS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464083" y="0"/>
            <a:ext cx="11359834" cy="5679917"/>
            <a:chOff x="0" y="0"/>
            <a:chExt cx="6662420" cy="3331210"/>
          </a:xfrm>
        </p:grpSpPr>
        <p:sp>
          <p:nvSpPr>
            <p:cNvPr name="Freeform 3" id="3"/>
            <p:cNvSpPr/>
            <p:nvPr/>
          </p:nvSpPr>
          <p:spPr>
            <a:xfrm>
              <a:off x="0" y="0"/>
              <a:ext cx="6662420" cy="3331210"/>
            </a:xfrm>
            <a:custGeom>
              <a:avLst/>
              <a:gdLst/>
              <a:ahLst/>
              <a:cxnLst/>
              <a:rect r="r" b="b" t="t" l="l"/>
              <a:pathLst>
                <a:path h="3331210" w="666242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2"/>
              <a:stretch>
                <a:fillRect l="0" r="0" t="-12500" b="0"/>
              </a:stretch>
            </a:blipFill>
          </p:spPr>
        </p:sp>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65700" y="2458017"/>
            <a:ext cx="15356599" cy="15356599"/>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69226" y="5143500"/>
            <a:ext cx="1392949" cy="1392949"/>
          </a:xfrm>
          <a:prstGeom prst="rect">
            <a:avLst/>
          </a:prstGeom>
        </p:spPr>
      </p:pic>
      <p:sp>
        <p:nvSpPr>
          <p:cNvPr name="TextBox 6" id="6"/>
          <p:cNvSpPr txBox="true"/>
          <p:nvPr/>
        </p:nvSpPr>
        <p:spPr>
          <a:xfrm rot="0">
            <a:off x="4320237" y="3829333"/>
            <a:ext cx="9647527" cy="962025"/>
          </a:xfrm>
          <a:prstGeom prst="rect">
            <a:avLst/>
          </a:prstGeom>
        </p:spPr>
        <p:txBody>
          <a:bodyPr anchor="t" rtlCol="false" tIns="0" lIns="0" bIns="0" rIns="0">
            <a:spAutoFit/>
          </a:bodyPr>
          <a:lstStyle/>
          <a:p>
            <a:pPr algn="ctr">
              <a:lnSpc>
                <a:spcPts val="7595"/>
              </a:lnSpc>
            </a:pPr>
            <a:r>
              <a:rPr lang="en-US" sz="6329" spc="-126">
                <a:solidFill>
                  <a:srgbClr val="000000"/>
                </a:solidFill>
                <a:latin typeface="Archivo Black"/>
              </a:rPr>
              <a:t>QUBIT</a:t>
            </a:r>
          </a:p>
        </p:txBody>
      </p:sp>
      <p:sp>
        <p:nvSpPr>
          <p:cNvPr name="TextBox 7" id="7"/>
          <p:cNvSpPr txBox="true"/>
          <p:nvPr/>
        </p:nvSpPr>
        <p:spPr>
          <a:xfrm rot="0">
            <a:off x="4579559" y="5641817"/>
            <a:ext cx="9128881" cy="1333500"/>
          </a:xfrm>
          <a:prstGeom prst="rect">
            <a:avLst/>
          </a:prstGeom>
        </p:spPr>
        <p:txBody>
          <a:bodyPr anchor="t" rtlCol="false" tIns="0" lIns="0" bIns="0" rIns="0">
            <a:spAutoFit/>
          </a:bodyPr>
          <a:lstStyle/>
          <a:p>
            <a:pPr algn="just">
              <a:lnSpc>
                <a:spcPts val="2100"/>
              </a:lnSpc>
              <a:spcBef>
                <a:spcPct val="0"/>
              </a:spcBef>
            </a:pPr>
            <a:r>
              <a:rPr lang="en-US" sz="1500">
                <a:solidFill>
                  <a:srgbClr val="000000"/>
                </a:solidFill>
                <a:latin typeface="Space Mono"/>
              </a:rPr>
              <a:t>The basic data unit of a conventional computer is the bit. A bit stores a numerical value of either ‘0’ or ‘1’. We could also represent a bit using two different electron orbits in a single atom. In most atoms, there are many electrons in many orbits. But we need to consider only the orbits available to a single outermost electron in each atom.</a:t>
            </a:r>
          </a:p>
        </p:txBody>
      </p:sp>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8071816" y="8583799"/>
            <a:ext cx="2144367" cy="674501"/>
          </a:xfrm>
          <a:prstGeom prst="rect">
            <a:avLst/>
          </a:prstGeom>
        </p:spPr>
      </p:pic>
      <p:sp>
        <p:nvSpPr>
          <p:cNvPr name="TextBox 9" id="9"/>
          <p:cNvSpPr txBox="true"/>
          <p:nvPr/>
        </p:nvSpPr>
        <p:spPr>
          <a:xfrm rot="0">
            <a:off x="4579559" y="7093758"/>
            <a:ext cx="9128881" cy="1066800"/>
          </a:xfrm>
          <a:prstGeom prst="rect">
            <a:avLst/>
          </a:prstGeom>
        </p:spPr>
        <p:txBody>
          <a:bodyPr anchor="t" rtlCol="false" tIns="0" lIns="0" bIns="0" rIns="0">
            <a:spAutoFit/>
          </a:bodyPr>
          <a:lstStyle/>
          <a:p>
            <a:pPr algn="just">
              <a:lnSpc>
                <a:spcPts val="2100"/>
              </a:lnSpc>
              <a:spcBef>
                <a:spcPct val="0"/>
              </a:spcBef>
            </a:pPr>
            <a:r>
              <a:rPr lang="en-US" sz="1500">
                <a:solidFill>
                  <a:srgbClr val="000000"/>
                </a:solidFill>
                <a:latin typeface="Space Mono"/>
              </a:rPr>
              <a:t>However, a completely new possibility opens up for atoms. Electrons have a wave property that allows a single electron to be in two in orbits simultaneously. In other words, the electron can be in superposition of both orbits.</a:t>
            </a:r>
          </a:p>
        </p:txBody>
      </p:sp>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386832" y="320620"/>
            <a:ext cx="951933" cy="951933"/>
          </a:xfrm>
          <a:prstGeom prst="rect">
            <a:avLst/>
          </a:prstGeom>
        </p:spPr>
      </p:pic>
      <p:pic>
        <p:nvPicPr>
          <p:cNvPr name="Picture 11" id="1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562826" y="2626327"/>
            <a:ext cx="1392949" cy="1392949"/>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464083" y="0"/>
            <a:ext cx="11359834" cy="5679917"/>
            <a:chOff x="0" y="0"/>
            <a:chExt cx="6662420" cy="3331210"/>
          </a:xfrm>
        </p:grpSpPr>
        <p:sp>
          <p:nvSpPr>
            <p:cNvPr name="Freeform 3" id="3"/>
            <p:cNvSpPr/>
            <p:nvPr/>
          </p:nvSpPr>
          <p:spPr>
            <a:xfrm>
              <a:off x="0" y="0"/>
              <a:ext cx="6662420" cy="3331210"/>
            </a:xfrm>
            <a:custGeom>
              <a:avLst/>
              <a:gdLst/>
              <a:ahLst/>
              <a:cxnLst/>
              <a:rect r="r" b="b" t="t" l="l"/>
              <a:pathLst>
                <a:path h="3331210" w="666242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2"/>
              <a:stretch>
                <a:fillRect l="0" r="0" t="-12500" b="0"/>
              </a:stretch>
            </a:blipFill>
          </p:spPr>
        </p:sp>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65700" y="3675500"/>
            <a:ext cx="15356599" cy="15356599"/>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69226" y="5143500"/>
            <a:ext cx="1392949" cy="1392949"/>
          </a:xfrm>
          <a:prstGeom prst="rect">
            <a:avLst/>
          </a:prstGeom>
        </p:spPr>
      </p:pic>
      <p:sp>
        <p:nvSpPr>
          <p:cNvPr name="TextBox 6" id="6"/>
          <p:cNvSpPr txBox="true"/>
          <p:nvPr/>
        </p:nvSpPr>
        <p:spPr>
          <a:xfrm rot="0">
            <a:off x="4320237" y="4972050"/>
            <a:ext cx="9647527" cy="962025"/>
          </a:xfrm>
          <a:prstGeom prst="rect">
            <a:avLst/>
          </a:prstGeom>
        </p:spPr>
        <p:txBody>
          <a:bodyPr anchor="t" rtlCol="false" tIns="0" lIns="0" bIns="0" rIns="0">
            <a:spAutoFit/>
          </a:bodyPr>
          <a:lstStyle/>
          <a:p>
            <a:pPr algn="ctr">
              <a:lnSpc>
                <a:spcPts val="7595"/>
              </a:lnSpc>
            </a:pPr>
            <a:r>
              <a:rPr lang="en-US" sz="6329" spc="-126">
                <a:solidFill>
                  <a:srgbClr val="000000"/>
                </a:solidFill>
                <a:latin typeface="Archivo Black"/>
              </a:rPr>
              <a:t>QUBIT</a:t>
            </a:r>
          </a:p>
        </p:txBody>
      </p:sp>
      <p:sp>
        <p:nvSpPr>
          <p:cNvPr name="TextBox 7" id="7"/>
          <p:cNvSpPr txBox="true"/>
          <p:nvPr/>
        </p:nvSpPr>
        <p:spPr>
          <a:xfrm rot="0">
            <a:off x="4579559" y="6936499"/>
            <a:ext cx="9128881" cy="1066800"/>
          </a:xfrm>
          <a:prstGeom prst="rect">
            <a:avLst/>
          </a:prstGeom>
        </p:spPr>
        <p:txBody>
          <a:bodyPr anchor="t" rtlCol="false" tIns="0" lIns="0" bIns="0" rIns="0">
            <a:spAutoFit/>
          </a:bodyPr>
          <a:lstStyle/>
          <a:p>
            <a:pPr algn="just">
              <a:lnSpc>
                <a:spcPts val="2100"/>
              </a:lnSpc>
              <a:spcBef>
                <a:spcPct val="0"/>
              </a:spcBef>
            </a:pPr>
            <a:r>
              <a:rPr lang="en-US" sz="1500">
                <a:solidFill>
                  <a:srgbClr val="000000"/>
                </a:solidFill>
                <a:latin typeface="Space Mono"/>
              </a:rPr>
              <a:t>To distinguish this new kind of data storage, it is called quantum bit 0r qubit. The key point is that a qubit can be in a superposition of the digits ‘0’ and ‘1’. Superposition states allow many computations to be performed simultaneously, and give rise to what is known as Quantum parallelism.</a:t>
            </a:r>
          </a:p>
        </p:txBody>
      </p:sp>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8071816" y="8583799"/>
            <a:ext cx="2144367" cy="674501"/>
          </a:xfrm>
          <a:prstGeom prst="rect">
            <a:avLst/>
          </a:prstGeom>
        </p:spPr>
      </p:pic>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386832" y="320620"/>
            <a:ext cx="951933" cy="951933"/>
          </a:xfrm>
          <a:prstGeom prst="rect">
            <a:avLst/>
          </a:prstGeom>
        </p:spPr>
      </p:pic>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562826" y="2626327"/>
            <a:ext cx="1392949" cy="1392949"/>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3336004"/>
            <a:ext cx="1612173" cy="1612173"/>
          </a:xfrm>
          <a:prstGeom prst="rect">
            <a:avLst/>
          </a:prstGeom>
        </p:spPr>
      </p:pic>
      <p:sp>
        <p:nvSpPr>
          <p:cNvPr name="TextBox 3" id="3"/>
          <p:cNvSpPr txBox="true"/>
          <p:nvPr/>
        </p:nvSpPr>
        <p:spPr>
          <a:xfrm rot="0">
            <a:off x="3061562" y="3639661"/>
            <a:ext cx="5428399" cy="946000"/>
          </a:xfrm>
          <a:prstGeom prst="rect">
            <a:avLst/>
          </a:prstGeom>
        </p:spPr>
        <p:txBody>
          <a:bodyPr anchor="t" rtlCol="false" tIns="0" lIns="0" bIns="0" rIns="0">
            <a:spAutoFit/>
          </a:bodyPr>
          <a:lstStyle/>
          <a:p>
            <a:pPr>
              <a:lnSpc>
                <a:spcPts val="1933"/>
              </a:lnSpc>
              <a:spcBef>
                <a:spcPct val="0"/>
              </a:spcBef>
            </a:pPr>
            <a:r>
              <a:rPr lang="en-US" sz="1380">
                <a:solidFill>
                  <a:srgbClr val="FFFFFF"/>
                </a:solidFill>
                <a:latin typeface="Space Mono"/>
              </a:rPr>
              <a:t>300 qubits can store more than 10^90 numbers simultaneously. That’s more than the number of atoms in the visible universe! This shows the power of quantum computers.</a:t>
            </a:r>
          </a:p>
        </p:txBody>
      </p:sp>
      <p:sp>
        <p:nvSpPr>
          <p:cNvPr name="TextBox 4" id="4"/>
          <p:cNvSpPr txBox="true"/>
          <p:nvPr/>
        </p:nvSpPr>
        <p:spPr>
          <a:xfrm rot="0">
            <a:off x="1164635" y="3785568"/>
            <a:ext cx="1340302" cy="630137"/>
          </a:xfrm>
          <a:prstGeom prst="rect">
            <a:avLst/>
          </a:prstGeom>
        </p:spPr>
        <p:txBody>
          <a:bodyPr anchor="t" rtlCol="false" tIns="0" lIns="0" bIns="0" rIns="0">
            <a:spAutoFit/>
          </a:bodyPr>
          <a:lstStyle/>
          <a:p>
            <a:pPr algn="ctr">
              <a:lnSpc>
                <a:spcPts val="5139"/>
              </a:lnSpc>
              <a:spcBef>
                <a:spcPct val="0"/>
              </a:spcBef>
            </a:pPr>
            <a:r>
              <a:rPr lang="en-US" sz="3671">
                <a:solidFill>
                  <a:srgbClr val="FFFFFF"/>
                </a:solidFill>
                <a:latin typeface="Archivo Black"/>
              </a:rPr>
              <a:t>01</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6265915"/>
            <a:ext cx="1612173" cy="1612173"/>
          </a:xfrm>
          <a:prstGeom prst="rect">
            <a:avLst/>
          </a:prstGeom>
        </p:spPr>
      </p:pic>
      <p:sp>
        <p:nvSpPr>
          <p:cNvPr name="TextBox 6" id="6"/>
          <p:cNvSpPr txBox="true"/>
          <p:nvPr/>
        </p:nvSpPr>
        <p:spPr>
          <a:xfrm rot="0">
            <a:off x="3061562" y="6328907"/>
            <a:ext cx="5428399" cy="1422250"/>
          </a:xfrm>
          <a:prstGeom prst="rect">
            <a:avLst/>
          </a:prstGeom>
        </p:spPr>
        <p:txBody>
          <a:bodyPr anchor="t" rtlCol="false" tIns="0" lIns="0" bIns="0" rIns="0">
            <a:spAutoFit/>
          </a:bodyPr>
          <a:lstStyle/>
          <a:p>
            <a:pPr marL="298138" indent="-149069" lvl="1">
              <a:lnSpc>
                <a:spcPts val="1933"/>
              </a:lnSpc>
              <a:buFont typeface="Arial"/>
              <a:buChar char="•"/>
            </a:pPr>
            <a:r>
              <a:rPr lang="en-US" sz="1380">
                <a:solidFill>
                  <a:srgbClr val="FFFFFF"/>
                </a:solidFill>
                <a:latin typeface="Space Mono"/>
              </a:rPr>
              <a:t>Quantum c</a:t>
            </a:r>
            <a:r>
              <a:rPr lang="en-US" sz="1380">
                <a:solidFill>
                  <a:srgbClr val="FFFFFF"/>
                </a:solidFill>
                <a:latin typeface="Space Mono"/>
              </a:rPr>
              <a:t>omputers are reversible, and therefore there is theoretically no net energy consumption.</a:t>
            </a:r>
          </a:p>
          <a:p>
            <a:pPr marL="298138" indent="-149069" lvl="1">
              <a:lnSpc>
                <a:spcPts val="1933"/>
              </a:lnSpc>
              <a:buFont typeface="Arial"/>
              <a:buChar char="•"/>
            </a:pPr>
            <a:r>
              <a:rPr lang="en-US" sz="1380">
                <a:solidFill>
                  <a:srgbClr val="FFFFFF"/>
                </a:solidFill>
                <a:latin typeface="Space Mono"/>
              </a:rPr>
              <a:t>A quantum computer can simulate physical processes of quantum effects in real time.</a:t>
            </a:r>
          </a:p>
          <a:p>
            <a:pPr>
              <a:lnSpc>
                <a:spcPts val="1933"/>
              </a:lnSpc>
              <a:spcBef>
                <a:spcPct val="0"/>
              </a:spcBef>
            </a:pPr>
          </a:p>
        </p:txBody>
      </p:sp>
      <p:sp>
        <p:nvSpPr>
          <p:cNvPr name="TextBox 7" id="7"/>
          <p:cNvSpPr txBox="true"/>
          <p:nvPr/>
        </p:nvSpPr>
        <p:spPr>
          <a:xfrm rot="0">
            <a:off x="1164635" y="6715480"/>
            <a:ext cx="1340302" cy="630137"/>
          </a:xfrm>
          <a:prstGeom prst="rect">
            <a:avLst/>
          </a:prstGeom>
        </p:spPr>
        <p:txBody>
          <a:bodyPr anchor="t" rtlCol="false" tIns="0" lIns="0" bIns="0" rIns="0">
            <a:spAutoFit/>
          </a:bodyPr>
          <a:lstStyle/>
          <a:p>
            <a:pPr algn="ctr">
              <a:lnSpc>
                <a:spcPts val="5139"/>
              </a:lnSpc>
              <a:spcBef>
                <a:spcPct val="0"/>
              </a:spcBef>
            </a:pPr>
            <a:r>
              <a:rPr lang="en-US" sz="3671">
                <a:solidFill>
                  <a:srgbClr val="FFFFFF"/>
                </a:solidFill>
                <a:latin typeface="Archivo Black"/>
              </a:rPr>
              <a:t>03</a:t>
            </a:r>
          </a:p>
        </p:txBody>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798039" y="3336004"/>
            <a:ext cx="1612173" cy="1612173"/>
          </a:xfrm>
          <a:prstGeom prst="rect">
            <a:avLst/>
          </a:prstGeom>
        </p:spPr>
      </p:pic>
      <p:sp>
        <p:nvSpPr>
          <p:cNvPr name="TextBox 9" id="9"/>
          <p:cNvSpPr txBox="true"/>
          <p:nvPr/>
        </p:nvSpPr>
        <p:spPr>
          <a:xfrm rot="0">
            <a:off x="11830901" y="3521006"/>
            <a:ext cx="5428399" cy="1184125"/>
          </a:xfrm>
          <a:prstGeom prst="rect">
            <a:avLst/>
          </a:prstGeom>
        </p:spPr>
        <p:txBody>
          <a:bodyPr anchor="t" rtlCol="false" tIns="0" lIns="0" bIns="0" rIns="0">
            <a:spAutoFit/>
          </a:bodyPr>
          <a:lstStyle/>
          <a:p>
            <a:pPr>
              <a:lnSpc>
                <a:spcPts val="1933"/>
              </a:lnSpc>
              <a:spcBef>
                <a:spcPct val="0"/>
              </a:spcBef>
            </a:pPr>
            <a:r>
              <a:rPr lang="en-US" sz="1380">
                <a:solidFill>
                  <a:srgbClr val="FFFFFF"/>
                </a:solidFill>
                <a:latin typeface="Space Mono"/>
              </a:rPr>
              <a:t>Integer factorization</a:t>
            </a:r>
            <a:r>
              <a:rPr lang="en-US" sz="1380">
                <a:solidFill>
                  <a:srgbClr val="FFFFFF"/>
                </a:solidFill>
                <a:latin typeface="Space Mono"/>
              </a:rPr>
              <a:t> is believed to be computationally feasible with a quantum computer for large integers that are the product of only a few</a:t>
            </a:r>
            <a:r>
              <a:rPr lang="en-US" sz="1380">
                <a:solidFill>
                  <a:srgbClr val="FFFFFF"/>
                </a:solidFill>
                <a:latin typeface="Space Mono"/>
              </a:rPr>
              <a:t> prime numbers</a:t>
            </a:r>
            <a:r>
              <a:rPr lang="en-US" sz="1380">
                <a:solidFill>
                  <a:srgbClr val="FFFFFF"/>
                </a:solidFill>
                <a:latin typeface="Space Mono"/>
              </a:rPr>
              <a:t> (e.g., products of two 300-digit primes).</a:t>
            </a:r>
          </a:p>
        </p:txBody>
      </p:sp>
      <p:sp>
        <p:nvSpPr>
          <p:cNvPr name="TextBox 10" id="10"/>
          <p:cNvSpPr txBox="true"/>
          <p:nvPr/>
        </p:nvSpPr>
        <p:spPr>
          <a:xfrm rot="0">
            <a:off x="9933974" y="3785568"/>
            <a:ext cx="1340302" cy="630137"/>
          </a:xfrm>
          <a:prstGeom prst="rect">
            <a:avLst/>
          </a:prstGeom>
        </p:spPr>
        <p:txBody>
          <a:bodyPr anchor="t" rtlCol="false" tIns="0" lIns="0" bIns="0" rIns="0">
            <a:spAutoFit/>
          </a:bodyPr>
          <a:lstStyle/>
          <a:p>
            <a:pPr algn="ctr">
              <a:lnSpc>
                <a:spcPts val="5139"/>
              </a:lnSpc>
              <a:spcBef>
                <a:spcPct val="0"/>
              </a:spcBef>
            </a:pPr>
            <a:r>
              <a:rPr lang="en-US" sz="3671">
                <a:solidFill>
                  <a:srgbClr val="FFFFFF"/>
                </a:solidFill>
                <a:latin typeface="Archivo Black"/>
              </a:rPr>
              <a:t>02</a:t>
            </a:r>
          </a:p>
        </p:txBody>
      </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798039" y="6265915"/>
            <a:ext cx="1612173" cy="1612173"/>
          </a:xfrm>
          <a:prstGeom prst="rect">
            <a:avLst/>
          </a:prstGeom>
        </p:spPr>
      </p:pic>
      <p:sp>
        <p:nvSpPr>
          <p:cNvPr name="TextBox 12" id="12"/>
          <p:cNvSpPr txBox="true"/>
          <p:nvPr/>
        </p:nvSpPr>
        <p:spPr>
          <a:xfrm rot="0">
            <a:off x="11829312" y="6084888"/>
            <a:ext cx="5428399" cy="1898500"/>
          </a:xfrm>
          <a:prstGeom prst="rect">
            <a:avLst/>
          </a:prstGeom>
        </p:spPr>
        <p:txBody>
          <a:bodyPr anchor="t" rtlCol="false" tIns="0" lIns="0" bIns="0" rIns="0">
            <a:spAutoFit/>
          </a:bodyPr>
          <a:lstStyle/>
          <a:p>
            <a:pPr>
              <a:lnSpc>
                <a:spcPts val="1933"/>
              </a:lnSpc>
              <a:spcBef>
                <a:spcPct val="0"/>
              </a:spcBef>
            </a:pPr>
            <a:r>
              <a:rPr lang="en-US" sz="1380">
                <a:solidFill>
                  <a:srgbClr val="FFFFFF"/>
                </a:solidFill>
                <a:latin typeface="Space Mono"/>
              </a:rPr>
              <a:t>Forty qubits could have the same power as modern supercomputers. According to Chuang, a supercomputer needs about a month to find a phone number from the database consisting of the world's phone books, where a quantum computer is able to solve this task in 27 minutes. Encryption technology is a mere possibility with the help of quantum computers.</a:t>
            </a:r>
          </a:p>
        </p:txBody>
      </p:sp>
      <p:sp>
        <p:nvSpPr>
          <p:cNvPr name="TextBox 13" id="13"/>
          <p:cNvSpPr txBox="true"/>
          <p:nvPr/>
        </p:nvSpPr>
        <p:spPr>
          <a:xfrm rot="0">
            <a:off x="9933974" y="6715480"/>
            <a:ext cx="1340302" cy="630137"/>
          </a:xfrm>
          <a:prstGeom prst="rect">
            <a:avLst/>
          </a:prstGeom>
        </p:spPr>
        <p:txBody>
          <a:bodyPr anchor="t" rtlCol="false" tIns="0" lIns="0" bIns="0" rIns="0">
            <a:spAutoFit/>
          </a:bodyPr>
          <a:lstStyle/>
          <a:p>
            <a:pPr algn="ctr">
              <a:lnSpc>
                <a:spcPts val="5139"/>
              </a:lnSpc>
              <a:spcBef>
                <a:spcPct val="0"/>
              </a:spcBef>
            </a:pPr>
            <a:r>
              <a:rPr lang="en-US" sz="3671">
                <a:solidFill>
                  <a:srgbClr val="FFFFFF"/>
                </a:solidFill>
                <a:latin typeface="Archivo Black"/>
              </a:rPr>
              <a:t>04</a:t>
            </a:r>
          </a:p>
        </p:txBody>
      </p:sp>
      <p:sp>
        <p:nvSpPr>
          <p:cNvPr name="TextBox 14" id="14"/>
          <p:cNvSpPr txBox="true"/>
          <p:nvPr/>
        </p:nvSpPr>
        <p:spPr>
          <a:xfrm rot="0">
            <a:off x="2771102" y="1360071"/>
            <a:ext cx="12745795" cy="942975"/>
          </a:xfrm>
          <a:prstGeom prst="rect">
            <a:avLst/>
          </a:prstGeom>
        </p:spPr>
        <p:txBody>
          <a:bodyPr anchor="t" rtlCol="false" tIns="0" lIns="0" bIns="0" rIns="0">
            <a:spAutoFit/>
          </a:bodyPr>
          <a:lstStyle/>
          <a:p>
            <a:pPr algn="ctr">
              <a:lnSpc>
                <a:spcPts val="7391"/>
              </a:lnSpc>
            </a:pPr>
            <a:r>
              <a:rPr lang="en-US" sz="6159" spc="-123">
                <a:solidFill>
                  <a:srgbClr val="FFFFFF"/>
                </a:solidFill>
                <a:latin typeface="Archivo Black"/>
              </a:rPr>
              <a:t>Features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353659" y="1222753"/>
            <a:ext cx="9864026" cy="997839"/>
          </a:xfrm>
          <a:prstGeom prst="rect">
            <a:avLst/>
          </a:prstGeom>
        </p:spPr>
        <p:txBody>
          <a:bodyPr anchor="t" rtlCol="false" tIns="0" lIns="0" bIns="0" rIns="0">
            <a:spAutoFit/>
          </a:bodyPr>
          <a:lstStyle/>
          <a:p>
            <a:pPr>
              <a:lnSpc>
                <a:spcPts val="7788"/>
              </a:lnSpc>
            </a:pPr>
            <a:r>
              <a:rPr lang="en-US" sz="6600">
                <a:solidFill>
                  <a:srgbClr val="FFFFFF"/>
                </a:solidFill>
                <a:latin typeface="Archivo Black"/>
              </a:rPr>
              <a:t>SUPERPOSITIONING</a:t>
            </a:r>
          </a:p>
        </p:txBody>
      </p:sp>
      <p:sp>
        <p:nvSpPr>
          <p:cNvPr name="TextBox 3" id="3"/>
          <p:cNvSpPr txBox="true"/>
          <p:nvPr/>
        </p:nvSpPr>
        <p:spPr>
          <a:xfrm rot="0">
            <a:off x="3750694" y="3835176"/>
            <a:ext cx="10548156" cy="2663389"/>
          </a:xfrm>
          <a:prstGeom prst="rect">
            <a:avLst/>
          </a:prstGeom>
        </p:spPr>
        <p:txBody>
          <a:bodyPr anchor="t" rtlCol="false" tIns="0" lIns="0" bIns="0" rIns="0">
            <a:spAutoFit/>
          </a:bodyPr>
          <a:lstStyle/>
          <a:p>
            <a:pPr algn="just">
              <a:lnSpc>
                <a:spcPts val="2694"/>
              </a:lnSpc>
              <a:spcBef>
                <a:spcPct val="0"/>
              </a:spcBef>
            </a:pPr>
            <a:r>
              <a:rPr lang="en-US" sz="1924">
                <a:solidFill>
                  <a:srgbClr val="FFFFFF"/>
                </a:solidFill>
                <a:latin typeface="Space Mono"/>
              </a:rPr>
              <a:t>Quantum superposition is a fundamental principle of </a:t>
            </a:r>
            <a:r>
              <a:rPr lang="en-US" sz="1924">
                <a:solidFill>
                  <a:srgbClr val="FFFFFF"/>
                </a:solidFill>
                <a:latin typeface="Space Mono"/>
              </a:rPr>
              <a:t>quantum mechanics</a:t>
            </a:r>
            <a:r>
              <a:rPr lang="en-US" sz="1924">
                <a:solidFill>
                  <a:srgbClr val="FFFFFF"/>
                </a:solidFill>
                <a:latin typeface="Space Mono"/>
              </a:rPr>
              <a:t>. It states that, much like </a:t>
            </a:r>
            <a:r>
              <a:rPr lang="en-US" sz="1924">
                <a:solidFill>
                  <a:srgbClr val="FFFFFF"/>
                </a:solidFill>
                <a:latin typeface="Space Mono"/>
              </a:rPr>
              <a:t>waves</a:t>
            </a:r>
            <a:r>
              <a:rPr lang="en-US" sz="1924">
                <a:solidFill>
                  <a:srgbClr val="FFFFFF"/>
                </a:solidFill>
                <a:latin typeface="Space Mono"/>
              </a:rPr>
              <a:t> in </a:t>
            </a:r>
            <a:r>
              <a:rPr lang="en-US" sz="1924">
                <a:solidFill>
                  <a:srgbClr val="FFFFFF"/>
                </a:solidFill>
                <a:latin typeface="Space Mono"/>
              </a:rPr>
              <a:t>classical physics</a:t>
            </a:r>
            <a:r>
              <a:rPr lang="en-US" sz="1924">
                <a:solidFill>
                  <a:srgbClr val="FFFFFF"/>
                </a:solidFill>
                <a:latin typeface="Space Mono"/>
              </a:rPr>
              <a:t>, any two (or more) </a:t>
            </a:r>
            <a:r>
              <a:rPr lang="en-US" sz="1924">
                <a:solidFill>
                  <a:srgbClr val="FFFFFF"/>
                </a:solidFill>
                <a:latin typeface="Space Mono"/>
              </a:rPr>
              <a:t>quantum states</a:t>
            </a:r>
            <a:r>
              <a:rPr lang="en-US" sz="1924">
                <a:solidFill>
                  <a:srgbClr val="FFFFFF"/>
                </a:solidFill>
                <a:latin typeface="Space Mono"/>
              </a:rPr>
              <a:t> can be added together ("superposed") and the result will be another valid quantum state; and conversely, that every quantum state can be represented as a sum of two or more other distinct states. Mathematically, it refers to a property of </a:t>
            </a:r>
            <a:r>
              <a:rPr lang="en-US" sz="1924">
                <a:solidFill>
                  <a:srgbClr val="FFFFFF"/>
                </a:solidFill>
                <a:latin typeface="Space Mono"/>
              </a:rPr>
              <a:t>solutions</a:t>
            </a:r>
            <a:r>
              <a:rPr lang="en-US" sz="1924">
                <a:solidFill>
                  <a:srgbClr val="FFFFFF"/>
                </a:solidFill>
                <a:latin typeface="Space Mono"/>
              </a:rPr>
              <a:t> to the </a:t>
            </a:r>
            <a:r>
              <a:rPr lang="en-US" sz="1924">
                <a:solidFill>
                  <a:srgbClr val="FFFFFF"/>
                </a:solidFill>
                <a:latin typeface="Space Mono"/>
              </a:rPr>
              <a:t>Schrödinger equation</a:t>
            </a:r>
            <a:r>
              <a:rPr lang="en-US" sz="1924">
                <a:solidFill>
                  <a:srgbClr val="FFFFFF"/>
                </a:solidFill>
                <a:latin typeface="Space Mono"/>
              </a:rPr>
              <a:t>; since the Schrödinger equation is </a:t>
            </a:r>
            <a:r>
              <a:rPr lang="en-US" sz="1924">
                <a:solidFill>
                  <a:srgbClr val="FFFFFF"/>
                </a:solidFill>
                <a:latin typeface="Space Mono"/>
              </a:rPr>
              <a:t>linear</a:t>
            </a:r>
            <a:r>
              <a:rPr lang="en-US" sz="1924">
                <a:solidFill>
                  <a:srgbClr val="FFFFFF"/>
                </a:solidFill>
                <a:latin typeface="Space Mono"/>
              </a:rPr>
              <a:t>, any </a:t>
            </a:r>
            <a:r>
              <a:rPr lang="en-US" sz="1924">
                <a:solidFill>
                  <a:srgbClr val="FFFFFF"/>
                </a:solidFill>
                <a:latin typeface="Space Mono"/>
              </a:rPr>
              <a:t>linear combination</a:t>
            </a:r>
            <a:r>
              <a:rPr lang="en-US" sz="1924">
                <a:solidFill>
                  <a:srgbClr val="FFFFFF"/>
                </a:solidFill>
                <a:latin typeface="Space Mono"/>
              </a:rPr>
              <a:t> of solutions will also be a solution(s) .</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901815" y="2103918"/>
            <a:ext cx="806087" cy="806087"/>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851631" y="1140648"/>
            <a:ext cx="2732628" cy="2732628"/>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6230016" y="7780038"/>
            <a:ext cx="806087" cy="806087"/>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703741" y="6413724"/>
            <a:ext cx="2732628" cy="2732628"/>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353659" y="1222753"/>
            <a:ext cx="9864026" cy="997839"/>
          </a:xfrm>
          <a:prstGeom prst="rect">
            <a:avLst/>
          </a:prstGeom>
        </p:spPr>
        <p:txBody>
          <a:bodyPr anchor="t" rtlCol="false" tIns="0" lIns="0" bIns="0" rIns="0">
            <a:spAutoFit/>
          </a:bodyPr>
          <a:lstStyle/>
          <a:p>
            <a:pPr>
              <a:lnSpc>
                <a:spcPts val="7788"/>
              </a:lnSpc>
            </a:pPr>
            <a:r>
              <a:rPr lang="en-US" sz="6600">
                <a:solidFill>
                  <a:srgbClr val="FFFFFF"/>
                </a:solidFill>
                <a:latin typeface="Archivo Black"/>
              </a:rPr>
              <a:t>SUPERPOSITIONING</a:t>
            </a:r>
          </a:p>
        </p:txBody>
      </p:sp>
      <p:sp>
        <p:nvSpPr>
          <p:cNvPr name="TextBox 3" id="3"/>
          <p:cNvSpPr txBox="true"/>
          <p:nvPr/>
        </p:nvSpPr>
        <p:spPr>
          <a:xfrm rot="0">
            <a:off x="3750694" y="3443405"/>
            <a:ext cx="10548156" cy="3666207"/>
          </a:xfrm>
          <a:prstGeom prst="rect">
            <a:avLst/>
          </a:prstGeom>
        </p:spPr>
        <p:txBody>
          <a:bodyPr anchor="t" rtlCol="false" tIns="0" lIns="0" bIns="0" rIns="0">
            <a:spAutoFit/>
          </a:bodyPr>
          <a:lstStyle/>
          <a:p>
            <a:pPr algn="just">
              <a:lnSpc>
                <a:spcPts val="2694"/>
              </a:lnSpc>
            </a:pPr>
            <a:r>
              <a:rPr lang="en-US" sz="1924">
                <a:solidFill>
                  <a:srgbClr val="FFFFFF"/>
                </a:solidFill>
                <a:latin typeface="Space Mono"/>
              </a:rPr>
              <a:t>The principle of quantum superposition states that if a physical system may be in one of many configurations—arrangements of particles or fields—then the most general state is a combination of all of these possibilities, where the amount in each configuration is specified by a </a:t>
            </a:r>
            <a:r>
              <a:rPr lang="en-US" sz="1924">
                <a:solidFill>
                  <a:srgbClr val="FFFFFF"/>
                </a:solidFill>
                <a:latin typeface="Space Mono"/>
              </a:rPr>
              <a:t>complex number</a:t>
            </a:r>
            <a:r>
              <a:rPr lang="en-US" sz="1924">
                <a:solidFill>
                  <a:srgbClr val="FFFFFF"/>
                </a:solidFill>
                <a:latin typeface="Space Mono"/>
              </a:rPr>
              <a:t>.</a:t>
            </a:r>
          </a:p>
          <a:p>
            <a:pPr algn="just">
              <a:lnSpc>
                <a:spcPts val="2694"/>
              </a:lnSpc>
            </a:pPr>
            <a:r>
              <a:rPr lang="en-US" sz="1924">
                <a:solidFill>
                  <a:srgbClr val="FFFFFF"/>
                </a:solidFill>
                <a:latin typeface="Space Mono"/>
              </a:rPr>
              <a:t>For example, if there are two configurations labelled by 0 and 1, the most general state would be</a:t>
            </a:r>
          </a:p>
          <a:p>
            <a:pPr algn="just">
              <a:lnSpc>
                <a:spcPts val="2694"/>
              </a:lnSpc>
            </a:pPr>
            <a:r>
              <a:rPr lang="en-US" sz="1924">
                <a:solidFill>
                  <a:srgbClr val="FFFFFF"/>
                </a:solidFill>
                <a:latin typeface="Space Mono"/>
              </a:rPr>
              <a:t>c0∣0⟩+c1∣1⟩</a:t>
            </a:r>
          </a:p>
          <a:p>
            <a:pPr algn="just">
              <a:lnSpc>
                <a:spcPts val="2694"/>
              </a:lnSpc>
            </a:pPr>
            <a:r>
              <a:rPr lang="en-US" sz="1924">
                <a:solidFill>
                  <a:srgbClr val="FFFFFF"/>
                </a:solidFill>
                <a:latin typeface="Space Mono"/>
              </a:rPr>
              <a:t>Where the coefficients are complex numbers describing how much goes into each configuration.</a:t>
            </a:r>
          </a:p>
          <a:p>
            <a:pPr algn="just">
              <a:lnSpc>
                <a:spcPts val="2694"/>
              </a:lnSpc>
              <a:spcBef>
                <a:spcPct val="0"/>
              </a:spcBef>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901815" y="2103918"/>
            <a:ext cx="806087" cy="806087"/>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851631" y="1140648"/>
            <a:ext cx="2732628" cy="2732628"/>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6230016" y="7780038"/>
            <a:ext cx="806087" cy="806087"/>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703741" y="6413724"/>
            <a:ext cx="2732628" cy="273262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DAFUKFWyFn8</dc:identifier>
  <dcterms:modified xsi:type="dcterms:W3CDTF">2011-08-01T06:04:30Z</dcterms:modified>
  <cp:revision>1</cp:revision>
  <dc:title>Quantum Computing Presentation</dc:title>
</cp:coreProperties>
</file>